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60" r:id="rId5"/>
    <p:sldId id="261" r:id="rId6"/>
    <p:sldId id="262" r:id="rId7"/>
    <p:sldId id="263" r:id="rId8"/>
    <p:sldId id="264" r:id="rId9"/>
    <p:sldId id="265" r:id="rId10"/>
    <p:sldId id="266" r:id="rId11"/>
  </p:sldIdLst>
  <p:sldSz cx="14630400" cy="8229600"/>
  <p:notesSz cx="8229600" cy="14630400"/>
  <p:embeddedFontLst>
    <p:embeddedFont>
      <p:font typeface="Kanit" panose="020B0604020202020204" charset="-34"/>
      <p:regular r:id="rId13"/>
    </p:embeddedFont>
    <p:embeddedFont>
      <p:font typeface="Martel Sans Light"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0C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78" autoAdjust="0"/>
    <p:restoredTop sz="94610"/>
  </p:normalViewPr>
  <p:slideViewPr>
    <p:cSldViewPr snapToGrid="0" snapToObjects="1">
      <p:cViewPr varScale="1">
        <p:scale>
          <a:sx n="55" d="100"/>
          <a:sy n="55" d="100"/>
        </p:scale>
        <p:origin x="6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15184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0C35"/>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465189"/>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NYC Vehicle Collision Analysis</a:t>
            </a:r>
            <a:endParaRPr lang="en-US" sz="4400" dirty="0"/>
          </a:p>
        </p:txBody>
      </p:sp>
      <p:sp>
        <p:nvSpPr>
          <p:cNvPr id="4" name="Text 1"/>
          <p:cNvSpPr/>
          <p:nvPr/>
        </p:nvSpPr>
        <p:spPr>
          <a:xfrm>
            <a:off x="837724" y="4232196"/>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This project aims to uncover key insights from collision data to improve safety and efficiency on our city's streets.</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11">
    <p:spTree>
      <p:nvGrpSpPr>
        <p:cNvPr id="1" name=""/>
        <p:cNvGrpSpPr/>
        <p:nvPr/>
      </p:nvGrpSpPr>
      <p:grpSpPr>
        <a:xfrm>
          <a:off x="0" y="0"/>
          <a:ext cx="0" cy="0"/>
          <a:chOff x="0" y="0"/>
          <a:chExt cx="0" cy="0"/>
        </a:xfrm>
      </p:grpSpPr>
      <p:sp>
        <p:nvSpPr>
          <p:cNvPr id="3" name="Text 0"/>
          <p:cNvSpPr/>
          <p:nvPr/>
        </p:nvSpPr>
        <p:spPr>
          <a:xfrm>
            <a:off x="6324124" y="2348151"/>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4" name="Text 1"/>
          <p:cNvSpPr/>
          <p:nvPr/>
        </p:nvSpPr>
        <p:spPr>
          <a:xfrm>
            <a:off x="336205" y="285037"/>
            <a:ext cx="7468553" cy="789861"/>
          </a:xfrm>
          <a:prstGeom prst="rect">
            <a:avLst/>
          </a:prstGeom>
          <a:noFill/>
          <a:ln/>
        </p:spPr>
        <p:txBody>
          <a:bodyPr wrap="none" lIns="0" tIns="0" rIns="0" bIns="0" rtlCol="0" anchor="t"/>
          <a:lstStyle/>
          <a:p>
            <a:pPr>
              <a:lnSpc>
                <a:spcPts val="5500"/>
              </a:lnSpc>
            </a:pPr>
            <a:r>
              <a:rPr lang="en-US" sz="4400" dirty="0">
                <a:solidFill>
                  <a:srgbClr val="FFFFFF"/>
                </a:solidFill>
                <a:latin typeface="Kanit" pitchFamily="34" charset="0"/>
                <a:cs typeface="Kanit" pitchFamily="34" charset="-120"/>
              </a:rPr>
              <a:t>Borough-wise RMSE value </a:t>
            </a:r>
          </a:p>
        </p:txBody>
      </p:sp>
      <p:sp>
        <p:nvSpPr>
          <p:cNvPr id="5" name="Text 2"/>
          <p:cNvSpPr/>
          <p:nvPr/>
        </p:nvSpPr>
        <p:spPr>
          <a:xfrm>
            <a:off x="336205" y="898923"/>
            <a:ext cx="2816185" cy="351949"/>
          </a:xfrm>
          <a:prstGeom prst="rect">
            <a:avLst/>
          </a:prstGeom>
          <a:noFill/>
          <a:ln/>
        </p:spPr>
        <p:txBody>
          <a:bodyPr wrap="none" lIns="0" tIns="0" rIns="0" bIns="0" rtlCol="0" anchor="t"/>
          <a:lstStyle/>
          <a:p>
            <a:endParaRPr lang="en-IN" dirty="0">
              <a:solidFill>
                <a:schemeClr val="bg1"/>
              </a:solidFill>
              <a:effectLst/>
            </a:endParaRPr>
          </a:p>
          <a:p>
            <a:r>
              <a:rPr lang="en-IN" dirty="0">
                <a:solidFill>
                  <a:schemeClr val="bg1"/>
                </a:solidFill>
              </a:rPr>
              <a:t>Borough: QUEENS</a:t>
            </a:r>
            <a:endParaRPr lang="en-IN" dirty="0">
              <a:solidFill>
                <a:schemeClr val="bg1"/>
              </a:solidFill>
              <a:effectLst/>
            </a:endParaRPr>
          </a:p>
          <a:p>
            <a:r>
              <a:rPr lang="en-IN" dirty="0">
                <a:solidFill>
                  <a:schemeClr val="bg1"/>
                </a:solidFill>
                <a:effectLst/>
              </a:rPr>
              <a:t>Mean Absolute Error (MAE): </a:t>
            </a:r>
            <a:r>
              <a:rPr lang="en-IN" dirty="0">
                <a:solidFill>
                  <a:srgbClr val="D9E1FF"/>
                </a:solidFill>
                <a:latin typeface="Martel Sans Light" pitchFamily="34" charset="0"/>
                <a:cs typeface="Martel Sans Light" pitchFamily="34" charset="-120"/>
              </a:rPr>
              <a:t>6.833 </a:t>
            </a:r>
          </a:p>
          <a:p>
            <a:r>
              <a:rPr lang="en-IN" dirty="0">
                <a:solidFill>
                  <a:schemeClr val="bg1"/>
                </a:solidFill>
                <a:effectLst/>
              </a:rPr>
              <a:t>Root Mean Squared Error (RMSE): </a:t>
            </a:r>
            <a:r>
              <a:rPr lang="en-IN" dirty="0">
                <a:solidFill>
                  <a:srgbClr val="D9E1FF"/>
                </a:solidFill>
                <a:latin typeface="Martel Sans Light" pitchFamily="34" charset="0"/>
                <a:cs typeface="Martel Sans Light" pitchFamily="34" charset="-120"/>
              </a:rPr>
              <a:t>8.639 </a:t>
            </a:r>
          </a:p>
          <a:p>
            <a:endParaRPr lang="en-IN" dirty="0">
              <a:solidFill>
                <a:schemeClr val="bg1"/>
              </a:solidFill>
            </a:endParaRPr>
          </a:p>
          <a:p>
            <a:r>
              <a:rPr lang="en-IN" dirty="0">
                <a:solidFill>
                  <a:schemeClr val="bg1"/>
                </a:solidFill>
                <a:effectLst/>
              </a:rPr>
              <a:t>Borough: BROOKLYN </a:t>
            </a:r>
            <a:endParaRPr lang="en-IN" dirty="0">
              <a:solidFill>
                <a:schemeClr val="bg1"/>
              </a:solidFill>
            </a:endParaRPr>
          </a:p>
          <a:p>
            <a:r>
              <a:rPr lang="en-IN" dirty="0">
                <a:solidFill>
                  <a:schemeClr val="bg1"/>
                </a:solidFill>
                <a:effectLst/>
              </a:rPr>
              <a:t>Mean Absolute Error (MAE): </a:t>
            </a:r>
            <a:r>
              <a:rPr lang="en-IN" dirty="0">
                <a:solidFill>
                  <a:srgbClr val="D9E1FF"/>
                </a:solidFill>
                <a:latin typeface="Martel Sans Light" pitchFamily="34" charset="0"/>
                <a:cs typeface="Martel Sans Light" pitchFamily="34" charset="-120"/>
              </a:rPr>
              <a:t>8.670</a:t>
            </a:r>
          </a:p>
          <a:p>
            <a:r>
              <a:rPr lang="en-IN" dirty="0">
                <a:solidFill>
                  <a:schemeClr val="bg1"/>
                </a:solidFill>
                <a:effectLst/>
              </a:rPr>
              <a:t>Root Mean Squared Error (RMSE): </a:t>
            </a:r>
            <a:r>
              <a:rPr lang="en-IN" dirty="0">
                <a:solidFill>
                  <a:srgbClr val="D9E1FF"/>
                </a:solidFill>
                <a:latin typeface="Martel Sans Light" pitchFamily="34" charset="0"/>
                <a:cs typeface="Martel Sans Light" pitchFamily="34" charset="-120"/>
              </a:rPr>
              <a:t>10.768</a:t>
            </a:r>
          </a:p>
          <a:p>
            <a:r>
              <a:rPr lang="en-IN" dirty="0">
                <a:solidFill>
                  <a:schemeClr val="bg1"/>
                </a:solidFill>
                <a:effectLst/>
              </a:rPr>
              <a:t> </a:t>
            </a:r>
            <a:endParaRPr lang="en-IN" dirty="0">
              <a:solidFill>
                <a:schemeClr val="bg1"/>
              </a:solidFill>
            </a:endParaRPr>
          </a:p>
          <a:p>
            <a:r>
              <a:rPr lang="en-IN" dirty="0">
                <a:solidFill>
                  <a:schemeClr val="bg1"/>
                </a:solidFill>
                <a:effectLst/>
              </a:rPr>
              <a:t>Borough: BRONX Mean </a:t>
            </a:r>
            <a:endParaRPr lang="en-IN" dirty="0">
              <a:solidFill>
                <a:schemeClr val="bg1"/>
              </a:solidFill>
            </a:endParaRPr>
          </a:p>
          <a:p>
            <a:r>
              <a:rPr lang="en-IN" dirty="0">
                <a:solidFill>
                  <a:schemeClr val="bg1"/>
                </a:solidFill>
                <a:effectLst/>
              </a:rPr>
              <a:t>Absolute Error (MAE): </a:t>
            </a:r>
            <a:r>
              <a:rPr lang="en-IN" dirty="0">
                <a:solidFill>
                  <a:srgbClr val="D9E1FF"/>
                </a:solidFill>
                <a:latin typeface="Martel Sans Light" pitchFamily="34" charset="0"/>
                <a:cs typeface="Martel Sans Light" pitchFamily="34" charset="-120"/>
              </a:rPr>
              <a:t>7.301</a:t>
            </a:r>
          </a:p>
          <a:p>
            <a:r>
              <a:rPr lang="en-IN" dirty="0">
                <a:solidFill>
                  <a:schemeClr val="bg1"/>
                </a:solidFill>
                <a:effectLst/>
              </a:rPr>
              <a:t>Root Mean Squared Error (RMSE): </a:t>
            </a:r>
            <a:r>
              <a:rPr lang="en-IN" dirty="0">
                <a:solidFill>
                  <a:srgbClr val="D9E1FF"/>
                </a:solidFill>
                <a:latin typeface="Martel Sans Light" pitchFamily="34" charset="0"/>
                <a:cs typeface="Martel Sans Light" pitchFamily="34" charset="-120"/>
              </a:rPr>
              <a:t>8.784 </a:t>
            </a:r>
          </a:p>
          <a:p>
            <a:endParaRPr lang="en-IN" dirty="0">
              <a:solidFill>
                <a:schemeClr val="bg1"/>
              </a:solidFill>
            </a:endParaRPr>
          </a:p>
          <a:p>
            <a:r>
              <a:rPr lang="en-IN" dirty="0">
                <a:solidFill>
                  <a:schemeClr val="bg1"/>
                </a:solidFill>
                <a:effectLst/>
              </a:rPr>
              <a:t>Borough: MANHATTAN </a:t>
            </a:r>
            <a:endParaRPr lang="en-IN" dirty="0">
              <a:solidFill>
                <a:schemeClr val="bg1"/>
              </a:solidFill>
            </a:endParaRPr>
          </a:p>
          <a:p>
            <a:r>
              <a:rPr lang="en-IN" dirty="0">
                <a:solidFill>
                  <a:schemeClr val="bg1"/>
                </a:solidFill>
                <a:effectLst/>
              </a:rPr>
              <a:t>Mean Absolute Error (MAE): </a:t>
            </a:r>
            <a:r>
              <a:rPr lang="en-IN" dirty="0">
                <a:solidFill>
                  <a:srgbClr val="D9E1FF"/>
                </a:solidFill>
                <a:latin typeface="Martel Sans Light" pitchFamily="34" charset="0"/>
                <a:cs typeface="Martel Sans Light" pitchFamily="34" charset="-120"/>
              </a:rPr>
              <a:t>5.813</a:t>
            </a:r>
          </a:p>
          <a:p>
            <a:r>
              <a:rPr lang="en-IN" dirty="0">
                <a:solidFill>
                  <a:schemeClr val="bg1"/>
                </a:solidFill>
                <a:effectLst/>
              </a:rPr>
              <a:t>Root Mean Squared Error (RMSE): </a:t>
            </a:r>
            <a:r>
              <a:rPr lang="en-IN" dirty="0">
                <a:solidFill>
                  <a:srgbClr val="D9E1FF"/>
                </a:solidFill>
                <a:latin typeface="Martel Sans Light" pitchFamily="34" charset="0"/>
                <a:cs typeface="Martel Sans Light" pitchFamily="34" charset="-120"/>
              </a:rPr>
              <a:t>7.221</a:t>
            </a:r>
          </a:p>
          <a:p>
            <a:endParaRPr lang="en-IN" dirty="0">
              <a:solidFill>
                <a:schemeClr val="bg1"/>
              </a:solidFill>
            </a:endParaRPr>
          </a:p>
          <a:p>
            <a:r>
              <a:rPr lang="en-IN" dirty="0">
                <a:solidFill>
                  <a:schemeClr val="bg1"/>
                </a:solidFill>
                <a:effectLst/>
              </a:rPr>
              <a:t>Borough: STATEN ISLAND </a:t>
            </a:r>
            <a:endParaRPr lang="en-IN" dirty="0">
              <a:solidFill>
                <a:schemeClr val="bg1"/>
              </a:solidFill>
            </a:endParaRPr>
          </a:p>
          <a:p>
            <a:r>
              <a:rPr lang="en-IN" dirty="0">
                <a:solidFill>
                  <a:schemeClr val="bg1"/>
                </a:solidFill>
                <a:effectLst/>
              </a:rPr>
              <a:t>Mean Absolute Error (MAE):</a:t>
            </a:r>
            <a:r>
              <a:rPr lang="en-IN" dirty="0">
                <a:solidFill>
                  <a:schemeClr val="bg1"/>
                </a:solidFill>
              </a:rPr>
              <a:t>2.235</a:t>
            </a:r>
            <a:endParaRPr lang="en-IN" dirty="0">
              <a:solidFill>
                <a:schemeClr val="bg1"/>
              </a:solidFill>
              <a:latin typeface="Martel Sans Light" pitchFamily="34" charset="0"/>
              <a:cs typeface="Martel Sans Light" pitchFamily="34" charset="-120"/>
            </a:endParaRPr>
          </a:p>
          <a:p>
            <a:r>
              <a:rPr lang="en-IN" dirty="0">
                <a:solidFill>
                  <a:schemeClr val="bg1"/>
                </a:solidFill>
                <a:effectLst/>
              </a:rPr>
              <a:t>Root Mean Squared Error (RMSE):</a:t>
            </a:r>
            <a:r>
              <a:rPr lang="en-IN" dirty="0">
                <a:solidFill>
                  <a:schemeClr val="bg1"/>
                </a:solidFill>
              </a:rPr>
              <a:t>2.878</a:t>
            </a:r>
            <a:endParaRPr 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837724" y="953691"/>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Project Overview</a:t>
            </a:r>
            <a:endParaRPr lang="en-US" sz="4400" dirty="0"/>
          </a:p>
        </p:txBody>
      </p:sp>
      <p:sp>
        <p:nvSpPr>
          <p:cNvPr id="3" name="Text 1"/>
          <p:cNvSpPr/>
          <p:nvPr/>
        </p:nvSpPr>
        <p:spPr>
          <a:xfrm>
            <a:off x="837724" y="225599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Objective</a:t>
            </a:r>
            <a:endParaRPr lang="en-US" sz="2200" dirty="0"/>
          </a:p>
        </p:txBody>
      </p:sp>
      <p:sp>
        <p:nvSpPr>
          <p:cNvPr id="4" name="Text 2"/>
          <p:cNvSpPr/>
          <p:nvPr/>
        </p:nvSpPr>
        <p:spPr>
          <a:xfrm>
            <a:off x="837724" y="2847261"/>
            <a:ext cx="3928586" cy="4213265"/>
          </a:xfrm>
          <a:prstGeom prst="rect">
            <a:avLst/>
          </a:prstGeom>
          <a:noFill/>
          <a:ln/>
        </p:spPr>
        <p:txBody>
          <a:bodyPr wrap="square" lIns="0" tIns="0" rIns="0" bIns="0" rtlCol="0" anchor="t"/>
          <a:lstStyle/>
          <a:p>
            <a:pPr marL="0" indent="0" algn="just">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To develop an advanced forecasting model that accurately forecasts future crash occurrences or weather conditions, enhancing safety planning, risk mitigation, and resource allocation. The goal is to provide actionable insights for improving public safety and optimizing response strategies in real-time.</a:t>
            </a:r>
            <a:endParaRPr lang="en-US" sz="1850" dirty="0"/>
          </a:p>
        </p:txBody>
      </p:sp>
      <p:sp>
        <p:nvSpPr>
          <p:cNvPr id="5" name="Text 3"/>
          <p:cNvSpPr/>
          <p:nvPr/>
        </p:nvSpPr>
        <p:spPr>
          <a:xfrm>
            <a:off x="5357813" y="225599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Scope</a:t>
            </a:r>
            <a:endParaRPr lang="en-US" sz="2200" dirty="0"/>
          </a:p>
        </p:txBody>
      </p:sp>
      <p:sp>
        <p:nvSpPr>
          <p:cNvPr id="6" name="Text 4"/>
          <p:cNvSpPr/>
          <p:nvPr/>
        </p:nvSpPr>
        <p:spPr>
          <a:xfrm>
            <a:off x="5357813" y="2847261"/>
            <a:ext cx="3928586" cy="2681168"/>
          </a:xfrm>
          <a:prstGeom prst="rect">
            <a:avLst/>
          </a:prstGeom>
          <a:noFill/>
          <a:ln/>
        </p:spPr>
        <p:txBody>
          <a:bodyPr wrap="square" lIns="0" tIns="0" rIns="0" bIns="0" rtlCol="0" anchor="t"/>
          <a:lstStyle/>
          <a:p>
            <a:pPr marL="0" indent="0" algn="just">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We analyze a dataset of historical collision data &amp; weather data using a Random Forest model to uncover underlying patterns, trends, and correlations, providing valuable insights for predictions and safety improvements.</a:t>
            </a:r>
            <a:endParaRPr lang="en-US" sz="1850" dirty="0"/>
          </a:p>
        </p:txBody>
      </p:sp>
      <p:sp>
        <p:nvSpPr>
          <p:cNvPr id="7" name="Text 5"/>
          <p:cNvSpPr/>
          <p:nvPr/>
        </p:nvSpPr>
        <p:spPr>
          <a:xfrm>
            <a:off x="9877901" y="225599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Impact</a:t>
            </a:r>
            <a:endParaRPr lang="en-US" sz="2200" dirty="0"/>
          </a:p>
        </p:txBody>
      </p:sp>
      <p:sp>
        <p:nvSpPr>
          <p:cNvPr id="8" name="Text 6"/>
          <p:cNvSpPr/>
          <p:nvPr/>
        </p:nvSpPr>
        <p:spPr>
          <a:xfrm>
            <a:off x="9877901" y="2847261"/>
            <a:ext cx="3928586" cy="1532096"/>
          </a:xfrm>
          <a:prstGeom prst="rect">
            <a:avLst/>
          </a:prstGeom>
          <a:noFill/>
          <a:ln/>
        </p:spPr>
        <p:txBody>
          <a:bodyPr wrap="square" lIns="0" tIns="0" rIns="0" bIns="0" rtlCol="0" anchor="t"/>
          <a:lstStyle/>
          <a:p>
            <a:pPr marL="0" indent="0" algn="just">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This analysis will provide insights to guide strategies for enhancing road safety and optimizing traffic flow.</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3" name="Text 0"/>
          <p:cNvSpPr/>
          <p:nvPr/>
        </p:nvSpPr>
        <p:spPr>
          <a:xfrm>
            <a:off x="730687" y="888921"/>
            <a:ext cx="6885980" cy="614005"/>
          </a:xfrm>
          <a:prstGeom prst="rect">
            <a:avLst/>
          </a:prstGeom>
          <a:noFill/>
          <a:ln/>
        </p:spPr>
        <p:txBody>
          <a:bodyPr wrap="none" lIns="0" tIns="0" rIns="0" bIns="0" rtlCol="0" anchor="t"/>
          <a:lstStyle/>
          <a:p>
            <a:pPr marL="0" indent="0">
              <a:lnSpc>
                <a:spcPts val="4800"/>
              </a:lnSpc>
              <a:buNone/>
            </a:pPr>
            <a:r>
              <a:rPr lang="en-US" sz="3850" dirty="0">
                <a:solidFill>
                  <a:srgbClr val="FFFFFF"/>
                </a:solidFill>
                <a:latin typeface="Kanit" pitchFamily="34" charset="0"/>
                <a:ea typeface="Kanit" pitchFamily="34" charset="-122"/>
                <a:cs typeface="Kanit" pitchFamily="34" charset="-120"/>
              </a:rPr>
              <a:t>Prediction, Inference, and Goals</a:t>
            </a:r>
            <a:endParaRPr lang="en-US" sz="3850" dirty="0"/>
          </a:p>
        </p:txBody>
      </p:sp>
      <p:sp>
        <p:nvSpPr>
          <p:cNvPr id="4" name="Shape 1"/>
          <p:cNvSpPr/>
          <p:nvPr/>
        </p:nvSpPr>
        <p:spPr>
          <a:xfrm>
            <a:off x="730687" y="2050852"/>
            <a:ext cx="469702" cy="469702"/>
          </a:xfrm>
          <a:prstGeom prst="roundRect">
            <a:avLst>
              <a:gd name="adj" fmla="val 6668"/>
            </a:avLst>
          </a:prstGeom>
          <a:solidFill>
            <a:srgbClr val="2F2B54"/>
          </a:solidFill>
          <a:ln/>
        </p:spPr>
      </p:sp>
      <p:sp>
        <p:nvSpPr>
          <p:cNvPr id="5" name="Text 2"/>
          <p:cNvSpPr/>
          <p:nvPr/>
        </p:nvSpPr>
        <p:spPr>
          <a:xfrm>
            <a:off x="918448" y="2138243"/>
            <a:ext cx="94059" cy="294799"/>
          </a:xfrm>
          <a:prstGeom prst="rect">
            <a:avLst/>
          </a:prstGeom>
          <a:noFill/>
          <a:ln/>
        </p:spPr>
        <p:txBody>
          <a:bodyPr wrap="none" lIns="0" tIns="0" rIns="0" bIns="0" rtlCol="0" anchor="t"/>
          <a:lstStyle/>
          <a:p>
            <a:pPr marL="0" indent="0" algn="ctr">
              <a:lnSpc>
                <a:spcPts val="2300"/>
              </a:lnSpc>
              <a:buNone/>
            </a:pPr>
            <a:r>
              <a:rPr lang="en-US" sz="2300" dirty="0">
                <a:solidFill>
                  <a:srgbClr val="D9E1FF"/>
                </a:solidFill>
                <a:latin typeface="Kanit" pitchFamily="34" charset="0"/>
                <a:ea typeface="Kanit" pitchFamily="34" charset="-122"/>
                <a:cs typeface="Kanit" pitchFamily="34" charset="-120"/>
              </a:rPr>
              <a:t>1</a:t>
            </a:r>
            <a:endParaRPr lang="en-US" sz="2300" dirty="0"/>
          </a:p>
        </p:txBody>
      </p:sp>
      <p:sp>
        <p:nvSpPr>
          <p:cNvPr id="6" name="Text 3"/>
          <p:cNvSpPr/>
          <p:nvPr/>
        </p:nvSpPr>
        <p:spPr>
          <a:xfrm>
            <a:off x="1409105" y="1978699"/>
            <a:ext cx="3058597" cy="613886"/>
          </a:xfrm>
          <a:prstGeom prst="rect">
            <a:avLst/>
          </a:prstGeom>
          <a:noFill/>
          <a:ln/>
        </p:spPr>
        <p:txBody>
          <a:bodyPr wrap="square" lIns="0" tIns="0" rIns="0" bIns="0" rtlCol="0" anchor="t"/>
          <a:lstStyle/>
          <a:p>
            <a:pPr marL="0" indent="0">
              <a:lnSpc>
                <a:spcPts val="2400"/>
              </a:lnSpc>
              <a:buNone/>
            </a:pPr>
            <a:r>
              <a:rPr lang="en-US" sz="1900" dirty="0">
                <a:solidFill>
                  <a:srgbClr val="D9E1FF"/>
                </a:solidFill>
                <a:latin typeface="Kanit" pitchFamily="34" charset="0"/>
                <a:ea typeface="Kanit" pitchFamily="34" charset="-122"/>
                <a:cs typeface="Kanit" pitchFamily="34" charset="-120"/>
              </a:rPr>
              <a:t>Predict Collision probability</a:t>
            </a:r>
            <a:endParaRPr lang="en-US" sz="1900" dirty="0"/>
          </a:p>
        </p:txBody>
      </p:sp>
      <p:sp>
        <p:nvSpPr>
          <p:cNvPr id="7" name="Text 4"/>
          <p:cNvSpPr/>
          <p:nvPr/>
        </p:nvSpPr>
        <p:spPr>
          <a:xfrm>
            <a:off x="1409105" y="2802060"/>
            <a:ext cx="3058597" cy="2672715"/>
          </a:xfrm>
          <a:prstGeom prst="rect">
            <a:avLst/>
          </a:prstGeom>
          <a:noFill/>
          <a:ln/>
        </p:spPr>
        <p:txBody>
          <a:bodyPr wrap="square" lIns="0" tIns="0" rIns="0" bIns="0" rtlCol="0" anchor="t"/>
          <a:lstStyle/>
          <a:p>
            <a:pPr marL="0" indent="0">
              <a:lnSpc>
                <a:spcPts val="2600"/>
              </a:lnSpc>
              <a:buNone/>
            </a:pPr>
            <a:endParaRPr lang="en-US" sz="1600" dirty="0"/>
          </a:p>
        </p:txBody>
      </p:sp>
      <p:sp>
        <p:nvSpPr>
          <p:cNvPr id="8" name="Shape 5"/>
          <p:cNvSpPr/>
          <p:nvPr/>
        </p:nvSpPr>
        <p:spPr>
          <a:xfrm>
            <a:off x="5656600" y="2001164"/>
            <a:ext cx="469702" cy="469702"/>
          </a:xfrm>
          <a:prstGeom prst="roundRect">
            <a:avLst>
              <a:gd name="adj" fmla="val 6668"/>
            </a:avLst>
          </a:prstGeom>
          <a:solidFill>
            <a:srgbClr val="2F2B54"/>
          </a:solidFill>
          <a:ln/>
        </p:spPr>
      </p:sp>
      <p:sp>
        <p:nvSpPr>
          <p:cNvPr id="9" name="Text 6"/>
          <p:cNvSpPr/>
          <p:nvPr/>
        </p:nvSpPr>
        <p:spPr>
          <a:xfrm>
            <a:off x="5816441" y="2088615"/>
            <a:ext cx="150019" cy="294799"/>
          </a:xfrm>
          <a:prstGeom prst="rect">
            <a:avLst/>
          </a:prstGeom>
          <a:noFill/>
          <a:ln/>
        </p:spPr>
        <p:txBody>
          <a:bodyPr wrap="none" lIns="0" tIns="0" rIns="0" bIns="0" rtlCol="0" anchor="t"/>
          <a:lstStyle/>
          <a:p>
            <a:pPr marL="0" indent="0" algn="ctr">
              <a:lnSpc>
                <a:spcPts val="2300"/>
              </a:lnSpc>
              <a:buNone/>
            </a:pPr>
            <a:r>
              <a:rPr lang="en-US" sz="2300" dirty="0">
                <a:solidFill>
                  <a:srgbClr val="D9E1FF"/>
                </a:solidFill>
                <a:latin typeface="Kanit" pitchFamily="34" charset="0"/>
                <a:ea typeface="Kanit" pitchFamily="34" charset="-122"/>
                <a:cs typeface="Kanit" pitchFamily="34" charset="-120"/>
              </a:rPr>
              <a:t>2</a:t>
            </a:r>
            <a:endParaRPr lang="en-US" sz="2300" dirty="0"/>
          </a:p>
        </p:txBody>
      </p:sp>
      <p:sp>
        <p:nvSpPr>
          <p:cNvPr id="10" name="Text 7"/>
          <p:cNvSpPr/>
          <p:nvPr/>
        </p:nvSpPr>
        <p:spPr>
          <a:xfrm>
            <a:off x="6309554" y="2030453"/>
            <a:ext cx="3032522" cy="306943"/>
          </a:xfrm>
          <a:prstGeom prst="rect">
            <a:avLst/>
          </a:prstGeom>
          <a:noFill/>
          <a:ln/>
        </p:spPr>
        <p:txBody>
          <a:bodyPr wrap="none" lIns="0" tIns="0" rIns="0" bIns="0" rtlCol="0" anchor="t"/>
          <a:lstStyle/>
          <a:p>
            <a:pPr marL="0" indent="0">
              <a:lnSpc>
                <a:spcPts val="2400"/>
              </a:lnSpc>
              <a:buNone/>
            </a:pPr>
            <a:r>
              <a:rPr lang="en-US" sz="1900" dirty="0">
                <a:solidFill>
                  <a:srgbClr val="D9E1FF"/>
                </a:solidFill>
                <a:latin typeface="Kanit" pitchFamily="34" charset="0"/>
                <a:ea typeface="Kanit" pitchFamily="34" charset="-122"/>
                <a:cs typeface="Kanit" pitchFamily="34" charset="-120"/>
              </a:rPr>
              <a:t>Infer Contributing Factors</a:t>
            </a:r>
            <a:endParaRPr lang="en-US" sz="1900" dirty="0"/>
          </a:p>
        </p:txBody>
      </p:sp>
      <p:sp>
        <p:nvSpPr>
          <p:cNvPr id="11" name="Text 8"/>
          <p:cNvSpPr/>
          <p:nvPr/>
        </p:nvSpPr>
        <p:spPr>
          <a:xfrm>
            <a:off x="5321736" y="2802060"/>
            <a:ext cx="3058597" cy="2004536"/>
          </a:xfrm>
          <a:prstGeom prst="rect">
            <a:avLst/>
          </a:prstGeom>
          <a:noFill/>
          <a:ln/>
        </p:spPr>
        <p:txBody>
          <a:bodyPr wrap="square" lIns="0" tIns="0" rIns="0" bIns="0" rtlCol="0" anchor="t"/>
          <a:lstStyle/>
          <a:p>
            <a:pPr marL="0" indent="0">
              <a:lnSpc>
                <a:spcPts val="2600"/>
              </a:lnSpc>
              <a:buNone/>
            </a:pPr>
            <a:endParaRPr lang="en-US" sz="1600" dirty="0"/>
          </a:p>
        </p:txBody>
      </p:sp>
      <p:sp>
        <p:nvSpPr>
          <p:cNvPr id="12" name="Shape 9"/>
          <p:cNvSpPr/>
          <p:nvPr/>
        </p:nvSpPr>
        <p:spPr>
          <a:xfrm>
            <a:off x="730687" y="5906214"/>
            <a:ext cx="469702" cy="469702"/>
          </a:xfrm>
          <a:prstGeom prst="roundRect">
            <a:avLst>
              <a:gd name="adj" fmla="val 6668"/>
            </a:avLst>
          </a:prstGeom>
          <a:solidFill>
            <a:srgbClr val="2F2B54"/>
          </a:solidFill>
          <a:ln/>
        </p:spPr>
      </p:sp>
      <p:sp>
        <p:nvSpPr>
          <p:cNvPr id="13" name="Text 10"/>
          <p:cNvSpPr/>
          <p:nvPr/>
        </p:nvSpPr>
        <p:spPr>
          <a:xfrm>
            <a:off x="889040" y="5993606"/>
            <a:ext cx="152995" cy="294799"/>
          </a:xfrm>
          <a:prstGeom prst="rect">
            <a:avLst/>
          </a:prstGeom>
          <a:noFill/>
          <a:ln/>
        </p:spPr>
        <p:txBody>
          <a:bodyPr wrap="none" lIns="0" tIns="0" rIns="0" bIns="0" rtlCol="0" anchor="t"/>
          <a:lstStyle/>
          <a:p>
            <a:pPr marL="0" indent="0" algn="ctr">
              <a:lnSpc>
                <a:spcPts val="2300"/>
              </a:lnSpc>
              <a:buNone/>
            </a:pPr>
            <a:r>
              <a:rPr lang="en-US" sz="2300" dirty="0">
                <a:solidFill>
                  <a:srgbClr val="D9E1FF"/>
                </a:solidFill>
                <a:latin typeface="Kanit" pitchFamily="34" charset="0"/>
                <a:ea typeface="Kanit" pitchFamily="34" charset="-122"/>
                <a:cs typeface="Kanit" pitchFamily="34" charset="-120"/>
              </a:rPr>
              <a:t>3</a:t>
            </a:r>
            <a:endParaRPr lang="en-US" sz="2300" dirty="0"/>
          </a:p>
        </p:txBody>
      </p:sp>
      <p:sp>
        <p:nvSpPr>
          <p:cNvPr id="14" name="Text 11"/>
          <p:cNvSpPr/>
          <p:nvPr/>
        </p:nvSpPr>
        <p:spPr>
          <a:xfrm>
            <a:off x="1409105" y="5906214"/>
            <a:ext cx="2984897" cy="306943"/>
          </a:xfrm>
          <a:prstGeom prst="rect">
            <a:avLst/>
          </a:prstGeom>
          <a:noFill/>
          <a:ln/>
        </p:spPr>
        <p:txBody>
          <a:bodyPr wrap="none" lIns="0" tIns="0" rIns="0" bIns="0" rtlCol="0" anchor="t"/>
          <a:lstStyle/>
          <a:p>
            <a:pPr marL="0" indent="0">
              <a:lnSpc>
                <a:spcPts val="2400"/>
              </a:lnSpc>
              <a:buNone/>
            </a:pPr>
            <a:r>
              <a:rPr lang="en-US" sz="1900" dirty="0">
                <a:solidFill>
                  <a:srgbClr val="D9E1FF"/>
                </a:solidFill>
                <a:latin typeface="Kanit" pitchFamily="34" charset="0"/>
                <a:ea typeface="Kanit" pitchFamily="34" charset="-122"/>
                <a:cs typeface="Kanit" pitchFamily="34" charset="-120"/>
              </a:rPr>
              <a:t>Analyze Temporal Trends</a:t>
            </a:r>
            <a:endParaRPr lang="en-US" sz="1900" dirty="0"/>
          </a:p>
        </p:txBody>
      </p:sp>
      <p:sp>
        <p:nvSpPr>
          <p:cNvPr id="15" name="Text 12"/>
          <p:cNvSpPr/>
          <p:nvPr/>
        </p:nvSpPr>
        <p:spPr>
          <a:xfrm>
            <a:off x="1409105" y="6272775"/>
            <a:ext cx="7004209" cy="1002268"/>
          </a:xfrm>
          <a:prstGeom prst="rect">
            <a:avLst/>
          </a:prstGeom>
          <a:noFill/>
          <a:ln/>
        </p:spPr>
        <p:txBody>
          <a:bodyPr wrap="square" lIns="0" tIns="0" rIns="0" bIns="0" rtlCol="0" anchor="t"/>
          <a:lstStyle/>
          <a:p>
            <a:pPr marL="0" indent="0" algn="just">
              <a:lnSpc>
                <a:spcPts val="2600"/>
              </a:lnSpc>
              <a:buNone/>
            </a:pPr>
            <a:r>
              <a:rPr lang="en-US" sz="1600" dirty="0">
                <a:solidFill>
                  <a:srgbClr val="D9E1FF"/>
                </a:solidFill>
                <a:latin typeface="Martel Sans Light" pitchFamily="34" charset="0"/>
                <a:cs typeface="Martel Sans Light" pitchFamily="34" charset="-120"/>
              </a:rPr>
              <a:t>By examining temporal trends in collision data, such as accident frequency over different times of day, days of the week, and seasons, patterns in collision rates can be identified. Big data analytics and time-series models help uncover peak accident periods, guiding preventative strategies and resource allocation.</a:t>
            </a:r>
          </a:p>
        </p:txBody>
      </p:sp>
      <p:sp>
        <p:nvSpPr>
          <p:cNvPr id="16" name="Rectangle 1">
            <a:extLst>
              <a:ext uri="{FF2B5EF4-FFF2-40B4-BE49-F238E27FC236}">
                <a16:creationId xmlns:a16="http://schemas.microsoft.com/office/drawing/2014/main" id="{5448F64D-6E14-4E7A-6EB1-1AF9DD06A34F}"/>
              </a:ext>
            </a:extLst>
          </p:cNvPr>
          <p:cNvSpPr>
            <a:spLocks noChangeArrowheads="1"/>
          </p:cNvSpPr>
          <p:nvPr/>
        </p:nvSpPr>
        <p:spPr bwMode="auto">
          <a:xfrm>
            <a:off x="1257215" y="2728180"/>
            <a:ext cx="3571504"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600" dirty="0">
                <a:solidFill>
                  <a:srgbClr val="D9E1FF"/>
                </a:solidFill>
                <a:latin typeface="Martel Sans Light" pitchFamily="34" charset="0"/>
                <a:cs typeface="Martel Sans Light" pitchFamily="34" charset="-120"/>
              </a:rPr>
              <a:t>Using big data elements like historical collision records, and environmental factors, collision probabilities can be accurately predicted in NYC. Machine learning algorithms analyze these datasets to identify patterns and provide forecasting insights for traffic safety improvements.</a:t>
            </a:r>
          </a:p>
        </p:txBody>
      </p:sp>
      <p:pic>
        <p:nvPicPr>
          <p:cNvPr id="22" name="Picture 21">
            <a:extLst>
              <a:ext uri="{FF2B5EF4-FFF2-40B4-BE49-F238E27FC236}">
                <a16:creationId xmlns:a16="http://schemas.microsoft.com/office/drawing/2014/main" id="{AFC9B04D-D60C-B711-B213-06E898EE33C5}"/>
              </a:ext>
            </a:extLst>
          </p:cNvPr>
          <p:cNvPicPr>
            <a:picLocks noChangeAspect="1"/>
          </p:cNvPicPr>
          <p:nvPr/>
        </p:nvPicPr>
        <p:blipFill>
          <a:blip r:embed="rId3"/>
          <a:stretch>
            <a:fillRect/>
          </a:stretch>
        </p:blipFill>
        <p:spPr>
          <a:xfrm>
            <a:off x="9342076" y="5587375"/>
            <a:ext cx="4957734" cy="2373067"/>
          </a:xfrm>
          <a:prstGeom prst="rect">
            <a:avLst/>
          </a:prstGeom>
        </p:spPr>
      </p:pic>
      <p:sp>
        <p:nvSpPr>
          <p:cNvPr id="24" name="Rectangle 5">
            <a:extLst>
              <a:ext uri="{FF2B5EF4-FFF2-40B4-BE49-F238E27FC236}">
                <a16:creationId xmlns:a16="http://schemas.microsoft.com/office/drawing/2014/main" id="{D1440566-6561-4351-AB42-6AA41A3979A0}"/>
              </a:ext>
            </a:extLst>
          </p:cNvPr>
          <p:cNvSpPr>
            <a:spLocks noChangeArrowheads="1"/>
          </p:cNvSpPr>
          <p:nvPr/>
        </p:nvSpPr>
        <p:spPr bwMode="auto">
          <a:xfrm>
            <a:off x="6126302" y="2634024"/>
            <a:ext cx="3675381" cy="233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600" dirty="0">
                <a:solidFill>
                  <a:srgbClr val="D9E1FF"/>
                </a:solidFill>
                <a:latin typeface="Martel Sans Light" pitchFamily="34" charset="0"/>
                <a:cs typeface="Martel Sans Light" pitchFamily="34" charset="-120"/>
              </a:rPr>
              <a:t>By examining weather patterns and temporal trends, crucial factors that contribute to vehicle collisions can be determined. </a:t>
            </a:r>
          </a:p>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600" dirty="0">
                <a:solidFill>
                  <a:srgbClr val="D9E1FF"/>
                </a:solidFill>
                <a:latin typeface="Martel Sans Light" pitchFamily="34" charset="0"/>
                <a:cs typeface="Martel Sans Light" pitchFamily="34" charset="-120"/>
              </a:rPr>
              <a:t>Machine learning algorithms assist in identifying correlations and key variables that affect accident rates, supporting the development of focused safety interventions</a:t>
            </a:r>
            <a:r>
              <a:rPr kumimoji="0" lang="en-US" altLang="en-US" sz="1800" b="0" i="0" u="none" strike="noStrike" cap="none" normalizeH="0" baseline="0" dirty="0">
                <a:ln>
                  <a:noFill/>
                </a:ln>
                <a:solidFill>
                  <a:schemeClr val="bg1"/>
                </a:solidFill>
                <a:effectLst/>
                <a:latin typeface="Arial" panose="020B0604020202020204" pitchFamily="34"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583644" y="458629"/>
            <a:ext cx="6271498" cy="490538"/>
          </a:xfrm>
          <a:prstGeom prst="rect">
            <a:avLst/>
          </a:prstGeom>
          <a:noFill/>
          <a:ln/>
        </p:spPr>
        <p:txBody>
          <a:bodyPr wrap="none" lIns="0" tIns="0" rIns="0" bIns="0" rtlCol="0" anchor="t"/>
          <a:lstStyle/>
          <a:p>
            <a:pPr marL="0" indent="0">
              <a:lnSpc>
                <a:spcPts val="3850"/>
              </a:lnSpc>
              <a:buNone/>
            </a:pPr>
            <a:r>
              <a:rPr lang="en-US" sz="3050" dirty="0">
                <a:solidFill>
                  <a:srgbClr val="FFFFFF"/>
                </a:solidFill>
                <a:latin typeface="Kanit" pitchFamily="34" charset="0"/>
                <a:ea typeface="Kanit" pitchFamily="34" charset="-122"/>
                <a:cs typeface="Kanit" pitchFamily="34" charset="-120"/>
              </a:rPr>
              <a:t>Data Exploration and Visualizations</a:t>
            </a:r>
            <a:endParaRPr lang="en-US" sz="3050" dirty="0"/>
          </a:p>
        </p:txBody>
      </p:sp>
      <p:pic>
        <p:nvPicPr>
          <p:cNvPr id="4" name="Image 0" descr="preencoded.png"/>
          <p:cNvPicPr>
            <a:picLocks noChangeAspect="1"/>
          </p:cNvPicPr>
          <p:nvPr/>
        </p:nvPicPr>
        <p:blipFill>
          <a:blip r:embed="rId3"/>
          <a:stretch>
            <a:fillRect/>
          </a:stretch>
        </p:blipFill>
        <p:spPr>
          <a:xfrm>
            <a:off x="583644" y="1257568"/>
            <a:ext cx="11519004" cy="5701233"/>
          </a:xfrm>
          <a:prstGeom prst="rect">
            <a:avLst/>
          </a:prstGeom>
        </p:spPr>
      </p:pic>
      <p:sp>
        <p:nvSpPr>
          <p:cNvPr id="5" name="Text 2"/>
          <p:cNvSpPr/>
          <p:nvPr/>
        </p:nvSpPr>
        <p:spPr>
          <a:xfrm>
            <a:off x="583644" y="8504634"/>
            <a:ext cx="13463111" cy="266819"/>
          </a:xfrm>
          <a:prstGeom prst="rect">
            <a:avLst/>
          </a:prstGeom>
          <a:noFill/>
          <a:ln/>
        </p:spPr>
        <p:txBody>
          <a:bodyPr wrap="none" lIns="0" tIns="0" rIns="0" bIns="0" rtlCol="0" anchor="t"/>
          <a:lstStyle/>
          <a:p>
            <a:pPr marL="342900" indent="-342900" algn="l">
              <a:lnSpc>
                <a:spcPts val="2100"/>
              </a:lnSpc>
              <a:buSzPct val="100000"/>
              <a:buChar char="•"/>
            </a:pPr>
            <a:r>
              <a:rPr lang="en-US" sz="1300" dirty="0">
                <a:solidFill>
                  <a:srgbClr val="D9E1FF"/>
                </a:solidFill>
                <a:latin typeface="Martel Sans Light" pitchFamily="34" charset="0"/>
                <a:ea typeface="Martel Sans Light" pitchFamily="34" charset="-122"/>
                <a:cs typeface="Martel Sans Light" pitchFamily="34" charset="-120"/>
              </a:rPr>
              <a:t> The number of accidents shows a consistent decline over the years.</a:t>
            </a:r>
            <a:endParaRPr lang="en-US" sz="1300" dirty="0"/>
          </a:p>
        </p:txBody>
      </p:sp>
      <p:sp>
        <p:nvSpPr>
          <p:cNvPr id="6" name="Text 3"/>
          <p:cNvSpPr/>
          <p:nvPr/>
        </p:nvSpPr>
        <p:spPr>
          <a:xfrm>
            <a:off x="583644" y="8829794"/>
            <a:ext cx="13463111" cy="266819"/>
          </a:xfrm>
          <a:prstGeom prst="rect">
            <a:avLst/>
          </a:prstGeom>
          <a:noFill/>
          <a:ln/>
        </p:spPr>
        <p:txBody>
          <a:bodyPr wrap="none" lIns="0" tIns="0" rIns="0" bIns="0" rtlCol="0" anchor="t"/>
          <a:lstStyle/>
          <a:p>
            <a:pPr marL="342900" indent="-342900" algn="l">
              <a:lnSpc>
                <a:spcPts val="2100"/>
              </a:lnSpc>
              <a:buSzPct val="100000"/>
              <a:buChar char="•"/>
            </a:pPr>
            <a:r>
              <a:rPr lang="en-US" sz="1300" dirty="0">
                <a:solidFill>
                  <a:srgbClr val="D9E1FF"/>
                </a:solidFill>
                <a:latin typeface="Martel Sans Light" pitchFamily="34" charset="0"/>
                <a:ea typeface="Martel Sans Light" pitchFamily="34" charset="-122"/>
                <a:cs typeface="Martel Sans Light" pitchFamily="34" charset="-120"/>
              </a:rPr>
              <a:t>Seasonal peaks, especially mid-year, were more prominent in earlier years compared to recent years.</a:t>
            </a:r>
            <a:endParaRPr lang="en-US" sz="1300" dirty="0"/>
          </a:p>
        </p:txBody>
      </p:sp>
      <p:sp>
        <p:nvSpPr>
          <p:cNvPr id="7" name="Shape 1">
            <a:extLst>
              <a:ext uri="{FF2B5EF4-FFF2-40B4-BE49-F238E27FC236}">
                <a16:creationId xmlns:a16="http://schemas.microsoft.com/office/drawing/2014/main" id="{42D5A16B-F8AF-17D9-5A57-1C7428A6686F}"/>
              </a:ext>
            </a:extLst>
          </p:cNvPr>
          <p:cNvSpPr/>
          <p:nvPr/>
        </p:nvSpPr>
        <p:spPr>
          <a:xfrm>
            <a:off x="583644" y="7267203"/>
            <a:ext cx="13884710" cy="805507"/>
          </a:xfrm>
          <a:prstGeom prst="roundRect">
            <a:avLst>
              <a:gd name="adj" fmla="val 2885"/>
            </a:avLst>
          </a:prstGeom>
          <a:solidFill>
            <a:srgbClr val="2F2B54"/>
          </a:solidFill>
          <a:ln/>
        </p:spPr>
        <p:txBody>
          <a:bodyPr/>
          <a:lstStyle/>
          <a:p>
            <a:pPr>
              <a:buFont typeface="Arial" panose="020B0604020202020204" pitchFamily="34" charset="0"/>
              <a:buChar char="•"/>
            </a:pPr>
            <a:r>
              <a:rPr lang="en-US" dirty="0">
                <a:solidFill>
                  <a:schemeClr val="bg1"/>
                </a:solidFill>
              </a:rPr>
              <a:t> The number of accidents shows a consistent decline over the years.</a:t>
            </a:r>
          </a:p>
          <a:p>
            <a:pPr>
              <a:buFont typeface="Arial" panose="020B0604020202020204" pitchFamily="34" charset="0"/>
              <a:buChar char="•"/>
            </a:pPr>
            <a:r>
              <a:rPr lang="en-US" dirty="0">
                <a:solidFill>
                  <a:schemeClr val="bg1"/>
                </a:solidFill>
              </a:rPr>
              <a:t> Seasonal peaks, especially mid-year, were more prominent in earlier years compared to recent years.</a:t>
            </a: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3"/>
          <a:stretch>
            <a:fillRect/>
          </a:stretch>
        </p:blipFill>
        <p:spPr>
          <a:xfrm>
            <a:off x="541377" y="559627"/>
            <a:ext cx="10394066" cy="6127681"/>
          </a:xfrm>
          <a:prstGeom prst="rect">
            <a:avLst/>
          </a:prstGeom>
        </p:spPr>
      </p:pic>
      <p:sp>
        <p:nvSpPr>
          <p:cNvPr id="4" name="Text 1"/>
          <p:cNvSpPr/>
          <p:nvPr/>
        </p:nvSpPr>
        <p:spPr>
          <a:xfrm>
            <a:off x="541377" y="9146619"/>
            <a:ext cx="13547646" cy="494824"/>
          </a:xfrm>
          <a:prstGeom prst="rect">
            <a:avLst/>
          </a:prstGeom>
          <a:noFill/>
          <a:ln/>
        </p:spPr>
        <p:txBody>
          <a:bodyPr wrap="square" lIns="0" tIns="0" rIns="0" bIns="0" rtlCol="0" anchor="t"/>
          <a:lstStyle/>
          <a:p>
            <a:pPr marL="0" indent="0">
              <a:lnSpc>
                <a:spcPts val="1900"/>
              </a:lnSpc>
              <a:buNone/>
            </a:pPr>
            <a:r>
              <a:rPr lang="en-US" sz="1200" dirty="0">
                <a:solidFill>
                  <a:srgbClr val="D9E1FF"/>
                </a:solidFill>
                <a:latin typeface="Martel Sans Light" pitchFamily="34" charset="0"/>
                <a:ea typeface="Martel Sans Light" pitchFamily="34" charset="-122"/>
                <a:cs typeface="Martel Sans Light" pitchFamily="34" charset="-120"/>
              </a:rPr>
              <a:t>Brooklyn leads with the highest number of accidents, followed by Queens and Manhattan. The Bronx has fewer accidents compared to these boroughs, while Staten Island records the least number of accidents among the five boroughs.</a:t>
            </a:r>
            <a:endParaRPr lang="en-US" sz="1200" dirty="0"/>
          </a:p>
        </p:txBody>
      </p:sp>
      <p:sp>
        <p:nvSpPr>
          <p:cNvPr id="6" name="Shape 1">
            <a:extLst>
              <a:ext uri="{FF2B5EF4-FFF2-40B4-BE49-F238E27FC236}">
                <a16:creationId xmlns:a16="http://schemas.microsoft.com/office/drawing/2014/main" id="{9A751D61-D8D8-65FE-2E98-E46C28D184CC}"/>
              </a:ext>
            </a:extLst>
          </p:cNvPr>
          <p:cNvSpPr/>
          <p:nvPr/>
        </p:nvSpPr>
        <p:spPr>
          <a:xfrm>
            <a:off x="541377" y="6988082"/>
            <a:ext cx="13961702" cy="1035244"/>
          </a:xfrm>
          <a:prstGeom prst="roundRect">
            <a:avLst>
              <a:gd name="adj" fmla="val 2885"/>
            </a:avLst>
          </a:prstGeom>
          <a:solidFill>
            <a:srgbClr val="2F2B54"/>
          </a:solidFill>
          <a:ln/>
        </p:spPr>
        <p:txBody>
          <a:bodyPr/>
          <a:lstStyle/>
          <a:p>
            <a:pPr marL="285750" indent="-285750">
              <a:buFont typeface="Arial" panose="020B0604020202020204" pitchFamily="34" charset="0"/>
              <a:buChar char="•"/>
            </a:pPr>
            <a:r>
              <a:rPr lang="en-US" dirty="0">
                <a:solidFill>
                  <a:schemeClr val="bg1"/>
                </a:solidFill>
              </a:rPr>
              <a:t>Brooklyn leads with the highest number of accidents, followed by Queens and Manhattan. The Bronx has fewer accidents compared to these boroughs, while Staten Island records the least number of accidents among the five boroughs.</a:t>
            </a:r>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837724" y="532689"/>
            <a:ext cx="846605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Interesting and Surprising Results</a:t>
            </a:r>
            <a:endParaRPr lang="en-US" sz="4400" dirty="0"/>
          </a:p>
        </p:txBody>
      </p:sp>
      <p:sp>
        <p:nvSpPr>
          <p:cNvPr id="4" name="Shape 1"/>
          <p:cNvSpPr/>
          <p:nvPr/>
        </p:nvSpPr>
        <p:spPr>
          <a:xfrm>
            <a:off x="837724" y="6801391"/>
            <a:ext cx="13595906" cy="1244679"/>
          </a:xfrm>
          <a:prstGeom prst="roundRect">
            <a:avLst>
              <a:gd name="adj" fmla="val 2885"/>
            </a:avLst>
          </a:prstGeom>
          <a:solidFill>
            <a:srgbClr val="2F2B54"/>
          </a:solidFill>
          <a:ln/>
        </p:spPr>
      </p:sp>
      <p:sp>
        <p:nvSpPr>
          <p:cNvPr id="5" name="Text 2"/>
          <p:cNvSpPr/>
          <p:nvPr/>
        </p:nvSpPr>
        <p:spPr>
          <a:xfrm>
            <a:off x="1077039" y="6930863"/>
            <a:ext cx="12476321" cy="766048"/>
          </a:xfrm>
          <a:prstGeom prst="rect">
            <a:avLst/>
          </a:prstGeom>
          <a:noFill/>
          <a:ln/>
        </p:spPr>
        <p:txBody>
          <a:bodyPr wrap="square" lIns="0" tIns="0" rIns="0" bIns="0" rtlCol="0" anchor="t"/>
          <a:lstStyle/>
          <a:p>
            <a:pPr marL="0" indent="0">
              <a:lnSpc>
                <a:spcPts val="3000"/>
              </a:lnSpc>
              <a:buNone/>
            </a:pPr>
            <a:r>
              <a:rPr lang="en-US" sz="1850" b="1" dirty="0">
                <a:solidFill>
                  <a:srgbClr val="D9E1FF"/>
                </a:solidFill>
                <a:latin typeface="Martel Sans Light" pitchFamily="34" charset="0"/>
                <a:ea typeface="Martel Sans Light" pitchFamily="34" charset="-122"/>
                <a:cs typeface="Martel Sans Light" pitchFamily="34" charset="-120"/>
              </a:rPr>
              <a:t>More Collisions on Clear Days:</a:t>
            </a:r>
            <a:r>
              <a:rPr lang="en-US" sz="1850" dirty="0">
                <a:solidFill>
                  <a:srgbClr val="D9E1FF"/>
                </a:solidFill>
                <a:latin typeface="Martel Sans Light" pitchFamily="34" charset="0"/>
                <a:ea typeface="Martel Sans Light" pitchFamily="34" charset="-122"/>
                <a:cs typeface="Martel Sans Light" pitchFamily="34" charset="-120"/>
              </a:rPr>
              <a:t> </a:t>
            </a:r>
            <a:r>
              <a:rPr lang="en-US" dirty="0">
                <a:solidFill>
                  <a:schemeClr val="bg1"/>
                </a:solidFill>
              </a:rPr>
              <a:t>While we generally expect more accidents during adverse weather conditions (snow, rain, fog), our analysis revealed that a higher number of collisions occurred on clear, dry days.</a:t>
            </a:r>
          </a:p>
        </p:txBody>
      </p:sp>
      <p:pic>
        <p:nvPicPr>
          <p:cNvPr id="2050" name="Picture 2">
            <a:extLst>
              <a:ext uri="{FF2B5EF4-FFF2-40B4-BE49-F238E27FC236}">
                <a16:creationId xmlns:a16="http://schemas.microsoft.com/office/drawing/2014/main" id="{D7328EF7-77AD-69D4-AEBC-5B1DA59ABC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7723" y="1585865"/>
            <a:ext cx="12831977" cy="48663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sp>
        <p:nvSpPr>
          <p:cNvPr id="2" name="Text 0"/>
          <p:cNvSpPr/>
          <p:nvPr/>
        </p:nvSpPr>
        <p:spPr>
          <a:xfrm>
            <a:off x="623768" y="494586"/>
            <a:ext cx="4193500" cy="524113"/>
          </a:xfrm>
          <a:prstGeom prst="rect">
            <a:avLst/>
          </a:prstGeom>
          <a:noFill/>
          <a:ln/>
        </p:spPr>
        <p:txBody>
          <a:bodyPr wrap="none" lIns="0" tIns="0" rIns="0" bIns="0" rtlCol="0" anchor="t"/>
          <a:lstStyle/>
          <a:p>
            <a:pPr marL="0" indent="0">
              <a:lnSpc>
                <a:spcPts val="4100"/>
              </a:lnSpc>
              <a:buNone/>
            </a:pPr>
            <a:r>
              <a:rPr lang="en-US" sz="3300" dirty="0">
                <a:solidFill>
                  <a:srgbClr val="FFFFFF"/>
                </a:solidFill>
                <a:latin typeface="Kanit" pitchFamily="34" charset="0"/>
                <a:ea typeface="Kanit" pitchFamily="34" charset="-122"/>
                <a:cs typeface="Kanit" pitchFamily="34" charset="-120"/>
              </a:rPr>
              <a:t>Challenges Faced </a:t>
            </a:r>
            <a:endParaRPr lang="en-US" sz="3300" dirty="0"/>
          </a:p>
        </p:txBody>
      </p:sp>
      <p:sp>
        <p:nvSpPr>
          <p:cNvPr id="3" name="Shape 1"/>
          <p:cNvSpPr/>
          <p:nvPr/>
        </p:nvSpPr>
        <p:spPr>
          <a:xfrm>
            <a:off x="623768" y="1375053"/>
            <a:ext cx="2230398" cy="1951196"/>
          </a:xfrm>
          <a:prstGeom prst="roundRect">
            <a:avLst>
              <a:gd name="adj" fmla="val 1370"/>
            </a:avLst>
          </a:prstGeom>
          <a:solidFill>
            <a:srgbClr val="2F2B54"/>
          </a:solidFill>
          <a:ln/>
        </p:spPr>
      </p:sp>
      <p:sp>
        <p:nvSpPr>
          <p:cNvPr id="4" name="Text 2"/>
          <p:cNvSpPr/>
          <p:nvPr/>
        </p:nvSpPr>
        <p:spPr>
          <a:xfrm>
            <a:off x="801886" y="2172414"/>
            <a:ext cx="71080" cy="356354"/>
          </a:xfrm>
          <a:prstGeom prst="rect">
            <a:avLst/>
          </a:prstGeom>
          <a:noFill/>
          <a:ln/>
        </p:spPr>
        <p:txBody>
          <a:bodyPr wrap="none" lIns="0" tIns="0" rIns="0" bIns="0" rtlCol="0" anchor="t"/>
          <a:lstStyle/>
          <a:p>
            <a:pPr marL="0" indent="0" algn="ctr">
              <a:lnSpc>
                <a:spcPts val="2800"/>
              </a:lnSpc>
              <a:buNone/>
            </a:pPr>
            <a:r>
              <a:rPr lang="en-US" sz="1750" dirty="0">
                <a:solidFill>
                  <a:srgbClr val="D9E1FF"/>
                </a:solidFill>
                <a:latin typeface="Kanit" pitchFamily="34" charset="0"/>
                <a:ea typeface="Kanit" pitchFamily="34" charset="-122"/>
                <a:cs typeface="Kanit" pitchFamily="34" charset="-120"/>
              </a:rPr>
              <a:t>1</a:t>
            </a:r>
            <a:endParaRPr lang="en-US" sz="1750" dirty="0"/>
          </a:p>
        </p:txBody>
      </p:sp>
      <p:sp>
        <p:nvSpPr>
          <p:cNvPr id="5" name="Text 3"/>
          <p:cNvSpPr/>
          <p:nvPr/>
        </p:nvSpPr>
        <p:spPr>
          <a:xfrm>
            <a:off x="3032284" y="1553170"/>
            <a:ext cx="10796230" cy="285155"/>
          </a:xfrm>
          <a:prstGeom prst="rect">
            <a:avLst/>
          </a:prstGeom>
          <a:noFill/>
          <a:ln/>
        </p:spPr>
        <p:txBody>
          <a:bodyPr wrap="none" lIns="0" tIns="0" rIns="0" bIns="0" rtlCol="0" anchor="t"/>
          <a:lstStyle/>
          <a:p>
            <a:pPr marL="0" indent="0" algn="l">
              <a:lnSpc>
                <a:spcPts val="2200"/>
              </a:lnSpc>
              <a:buNone/>
            </a:pPr>
            <a:r>
              <a:rPr lang="en-US" sz="1400" b="1" dirty="0">
                <a:solidFill>
                  <a:srgbClr val="D9E1FF"/>
                </a:solidFill>
                <a:latin typeface="Martel Sans Light" pitchFamily="34" charset="0"/>
                <a:ea typeface="Martel Sans Light" pitchFamily="34" charset="-122"/>
                <a:cs typeface="Martel Sans Light" pitchFamily="34" charset="-120"/>
              </a:rPr>
              <a:t>Data Limitations:</a:t>
            </a:r>
            <a:endParaRPr lang="en-US" sz="1400" dirty="0"/>
          </a:p>
        </p:txBody>
      </p:sp>
      <p:sp>
        <p:nvSpPr>
          <p:cNvPr id="6" name="Text 4"/>
          <p:cNvSpPr/>
          <p:nvPr/>
        </p:nvSpPr>
        <p:spPr>
          <a:xfrm>
            <a:off x="3032284" y="1945243"/>
            <a:ext cx="10796229" cy="570309"/>
          </a:xfrm>
          <a:prstGeom prst="rect">
            <a:avLst/>
          </a:prstGeom>
          <a:noFill/>
          <a:ln/>
        </p:spPr>
        <p:txBody>
          <a:bodyPr wrap="square" lIns="0" tIns="0" rIns="0" bIns="0" rtlCol="0" anchor="t"/>
          <a:lstStyle/>
          <a:p>
            <a:pPr marL="342900" indent="-342900" algn="l">
              <a:lnSpc>
                <a:spcPts val="2200"/>
              </a:lnSpc>
              <a:buSzPct val="100000"/>
              <a:buChar char="•"/>
            </a:pPr>
            <a:r>
              <a:rPr lang="en-US" sz="1400" b="1" dirty="0">
                <a:solidFill>
                  <a:srgbClr val="D9E1FF"/>
                </a:solidFill>
                <a:latin typeface="Martel Sans Light" pitchFamily="34" charset="0"/>
                <a:ea typeface="Martel Sans Light" pitchFamily="34" charset="-122"/>
                <a:cs typeface="Martel Sans Light" pitchFamily="34" charset="-120"/>
              </a:rPr>
              <a:t>Handling Missing and Imbalanced Data</a:t>
            </a:r>
            <a:r>
              <a:rPr lang="en-US" sz="1400" dirty="0">
                <a:solidFill>
                  <a:srgbClr val="D9E1FF"/>
                </a:solidFill>
                <a:latin typeface="Martel Sans Light" pitchFamily="34" charset="0"/>
                <a:ea typeface="Martel Sans Light" pitchFamily="34" charset="-122"/>
                <a:cs typeface="Martel Sans Light" pitchFamily="34" charset="-120"/>
              </a:rPr>
              <a:t>: Addressed incomplete or missing values and managed uneven class distributions to ensure unbiased analysis and improved model performance.</a:t>
            </a:r>
            <a:endParaRPr lang="en-US" sz="1400" dirty="0"/>
          </a:p>
        </p:txBody>
      </p:sp>
      <p:sp>
        <p:nvSpPr>
          <p:cNvPr id="7" name="Text 5"/>
          <p:cNvSpPr/>
          <p:nvPr/>
        </p:nvSpPr>
        <p:spPr>
          <a:xfrm>
            <a:off x="3032284" y="2577822"/>
            <a:ext cx="10796229" cy="570309"/>
          </a:xfrm>
          <a:prstGeom prst="rect">
            <a:avLst/>
          </a:prstGeom>
          <a:noFill/>
          <a:ln/>
        </p:spPr>
        <p:txBody>
          <a:bodyPr wrap="square" lIns="0" tIns="0" rIns="0" bIns="0" rtlCol="0" anchor="t"/>
          <a:lstStyle/>
          <a:p>
            <a:pPr marL="342900" indent="-342900" algn="l">
              <a:lnSpc>
                <a:spcPts val="2200"/>
              </a:lnSpc>
              <a:buSzPct val="100000"/>
              <a:buChar char="•"/>
            </a:pPr>
            <a:r>
              <a:rPr lang="en-US" sz="1400" b="1" dirty="0">
                <a:solidFill>
                  <a:srgbClr val="D9E1FF"/>
                </a:solidFill>
                <a:latin typeface="Martel Sans Light" pitchFamily="34" charset="0"/>
                <a:ea typeface="Martel Sans Light" pitchFamily="34" charset="-122"/>
                <a:cs typeface="Martel Sans Light" pitchFamily="34" charset="-120"/>
              </a:rPr>
              <a:t>Improving Data Quality and Scalability</a:t>
            </a:r>
            <a:r>
              <a:rPr lang="en-US" sz="1400" dirty="0">
                <a:solidFill>
                  <a:srgbClr val="D9E1FF"/>
                </a:solidFill>
                <a:latin typeface="Martel Sans Light" pitchFamily="34" charset="0"/>
                <a:ea typeface="Martel Sans Light" pitchFamily="34" charset="-122"/>
                <a:cs typeface="Martel Sans Light" pitchFamily="34" charset="-120"/>
              </a:rPr>
              <a:t>: Corrected inaccurate data entries and implemented efficient processing techniques to manage large datasets, ensuring reliable and scalable model performance.</a:t>
            </a:r>
            <a:endParaRPr lang="en-US" sz="1400" dirty="0"/>
          </a:p>
        </p:txBody>
      </p:sp>
      <p:sp>
        <p:nvSpPr>
          <p:cNvPr id="8" name="Shape 6"/>
          <p:cNvSpPr/>
          <p:nvPr/>
        </p:nvSpPr>
        <p:spPr>
          <a:xfrm>
            <a:off x="2943225" y="3316724"/>
            <a:ext cx="10974348" cy="11430"/>
          </a:xfrm>
          <a:prstGeom prst="roundRect">
            <a:avLst>
              <a:gd name="adj" fmla="val 233892"/>
            </a:avLst>
          </a:prstGeom>
          <a:solidFill>
            <a:srgbClr val="48446D"/>
          </a:solidFill>
          <a:ln/>
        </p:spPr>
      </p:sp>
      <p:sp>
        <p:nvSpPr>
          <p:cNvPr id="9" name="Shape 7"/>
          <p:cNvSpPr/>
          <p:nvPr/>
        </p:nvSpPr>
        <p:spPr>
          <a:xfrm>
            <a:off x="623768" y="3415308"/>
            <a:ext cx="4460915" cy="1972747"/>
          </a:xfrm>
          <a:prstGeom prst="roundRect">
            <a:avLst>
              <a:gd name="adj" fmla="val 1355"/>
            </a:avLst>
          </a:prstGeom>
          <a:solidFill>
            <a:srgbClr val="2F2B54"/>
          </a:solidFill>
          <a:ln/>
        </p:spPr>
      </p:sp>
      <p:sp>
        <p:nvSpPr>
          <p:cNvPr id="10" name="Text 8"/>
          <p:cNvSpPr/>
          <p:nvPr/>
        </p:nvSpPr>
        <p:spPr>
          <a:xfrm>
            <a:off x="801886" y="4223504"/>
            <a:ext cx="113348" cy="356354"/>
          </a:xfrm>
          <a:prstGeom prst="rect">
            <a:avLst/>
          </a:prstGeom>
          <a:noFill/>
          <a:ln/>
        </p:spPr>
        <p:txBody>
          <a:bodyPr wrap="none" lIns="0" tIns="0" rIns="0" bIns="0" rtlCol="0" anchor="t"/>
          <a:lstStyle/>
          <a:p>
            <a:pPr marL="0" indent="0" algn="ctr">
              <a:lnSpc>
                <a:spcPts val="2800"/>
              </a:lnSpc>
              <a:buNone/>
            </a:pPr>
            <a:r>
              <a:rPr lang="en-US" sz="1750" dirty="0">
                <a:solidFill>
                  <a:srgbClr val="D9E1FF"/>
                </a:solidFill>
                <a:latin typeface="Kanit" pitchFamily="34" charset="0"/>
                <a:ea typeface="Kanit" pitchFamily="34" charset="-122"/>
                <a:cs typeface="Kanit" pitchFamily="34" charset="-120"/>
              </a:rPr>
              <a:t>2</a:t>
            </a:r>
            <a:endParaRPr lang="en-US" sz="1750" dirty="0"/>
          </a:p>
        </p:txBody>
      </p:sp>
      <p:sp>
        <p:nvSpPr>
          <p:cNvPr id="11" name="Text 9"/>
          <p:cNvSpPr/>
          <p:nvPr/>
        </p:nvSpPr>
        <p:spPr>
          <a:xfrm>
            <a:off x="5262801" y="3593425"/>
            <a:ext cx="2096691" cy="26205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Model Refinement</a:t>
            </a:r>
            <a:endParaRPr lang="en-US" sz="1650" dirty="0"/>
          </a:p>
        </p:txBody>
      </p:sp>
      <p:sp>
        <p:nvSpPr>
          <p:cNvPr id="13" name="Text 11"/>
          <p:cNvSpPr/>
          <p:nvPr/>
        </p:nvSpPr>
        <p:spPr>
          <a:xfrm>
            <a:off x="5262801" y="3983728"/>
            <a:ext cx="8654772" cy="570309"/>
          </a:xfrm>
          <a:prstGeom prst="rect">
            <a:avLst/>
          </a:prstGeom>
          <a:noFill/>
          <a:ln/>
        </p:spPr>
        <p:txBody>
          <a:bodyPr wrap="square" lIns="0" tIns="0" rIns="0" bIns="0" rtlCol="0" anchor="t"/>
          <a:lstStyle/>
          <a:p>
            <a:pPr marL="285750" indent="-285750" algn="l">
              <a:lnSpc>
                <a:spcPts val="2200"/>
              </a:lnSpc>
              <a:buFont typeface="Arial" panose="020B0604020202020204" pitchFamily="34" charset="0"/>
              <a:buChar char="•"/>
            </a:pPr>
            <a:r>
              <a:rPr lang="en-US" sz="1400" b="1" dirty="0">
                <a:solidFill>
                  <a:srgbClr val="D9E1FF"/>
                </a:solidFill>
                <a:latin typeface="Martel Sans Light" pitchFamily="34" charset="0"/>
                <a:ea typeface="Martel Sans Light" pitchFamily="34" charset="-122"/>
                <a:cs typeface="Martel Sans Light" pitchFamily="34" charset="-120"/>
              </a:rPr>
              <a:t>Model Ensemble</a:t>
            </a:r>
            <a:r>
              <a:rPr lang="en-US" sz="1400" dirty="0">
                <a:solidFill>
                  <a:srgbClr val="D9E1FF"/>
                </a:solidFill>
                <a:latin typeface="Martel Sans Light" pitchFamily="34" charset="0"/>
                <a:ea typeface="Martel Sans Light" pitchFamily="34" charset="-122"/>
                <a:cs typeface="Martel Sans Light" pitchFamily="34" charset="-120"/>
              </a:rPr>
              <a:t>: Compared multiple models, such as Random Forest and Linear Regression, to leverage their strengths and improve overall performance and robustness.</a:t>
            </a:r>
            <a:endParaRPr lang="en-US" sz="1400" dirty="0"/>
          </a:p>
        </p:txBody>
      </p:sp>
      <p:sp>
        <p:nvSpPr>
          <p:cNvPr id="14" name="Shape 12"/>
          <p:cNvSpPr/>
          <p:nvPr/>
        </p:nvSpPr>
        <p:spPr>
          <a:xfrm>
            <a:off x="5173742" y="5378529"/>
            <a:ext cx="8743831" cy="11430"/>
          </a:xfrm>
          <a:prstGeom prst="roundRect">
            <a:avLst>
              <a:gd name="adj" fmla="val 233892"/>
            </a:avLst>
          </a:prstGeom>
          <a:solidFill>
            <a:srgbClr val="48446D"/>
          </a:solidFill>
          <a:ln/>
        </p:spPr>
      </p:sp>
      <p:sp>
        <p:nvSpPr>
          <p:cNvPr id="15" name="Shape 13"/>
          <p:cNvSpPr/>
          <p:nvPr/>
        </p:nvSpPr>
        <p:spPr>
          <a:xfrm>
            <a:off x="623768" y="5477113"/>
            <a:ext cx="6691432" cy="2257901"/>
          </a:xfrm>
          <a:prstGeom prst="roundRect">
            <a:avLst>
              <a:gd name="adj" fmla="val 1184"/>
            </a:avLst>
          </a:prstGeom>
          <a:solidFill>
            <a:srgbClr val="2F2B54"/>
          </a:solidFill>
          <a:ln/>
        </p:spPr>
      </p:sp>
      <p:sp>
        <p:nvSpPr>
          <p:cNvPr id="16" name="Text 14"/>
          <p:cNvSpPr/>
          <p:nvPr/>
        </p:nvSpPr>
        <p:spPr>
          <a:xfrm>
            <a:off x="801886" y="6427827"/>
            <a:ext cx="115610" cy="356354"/>
          </a:xfrm>
          <a:prstGeom prst="rect">
            <a:avLst/>
          </a:prstGeom>
          <a:noFill/>
          <a:ln/>
        </p:spPr>
        <p:txBody>
          <a:bodyPr wrap="none" lIns="0" tIns="0" rIns="0" bIns="0" rtlCol="0" anchor="t"/>
          <a:lstStyle/>
          <a:p>
            <a:pPr marL="0" indent="0" algn="ctr">
              <a:lnSpc>
                <a:spcPts val="2800"/>
              </a:lnSpc>
              <a:buNone/>
            </a:pPr>
            <a:r>
              <a:rPr lang="en-US" sz="1750" dirty="0">
                <a:solidFill>
                  <a:srgbClr val="D9E1FF"/>
                </a:solidFill>
                <a:latin typeface="Kanit" pitchFamily="34" charset="0"/>
                <a:ea typeface="Kanit" pitchFamily="34" charset="-122"/>
                <a:cs typeface="Kanit" pitchFamily="34" charset="-120"/>
              </a:rPr>
              <a:t>3</a:t>
            </a:r>
            <a:endParaRPr lang="en-US" sz="1750" dirty="0"/>
          </a:p>
        </p:txBody>
      </p:sp>
      <p:sp>
        <p:nvSpPr>
          <p:cNvPr id="17" name="Text 15"/>
          <p:cNvSpPr/>
          <p:nvPr/>
        </p:nvSpPr>
        <p:spPr>
          <a:xfrm>
            <a:off x="7493318" y="5655231"/>
            <a:ext cx="2096691" cy="262057"/>
          </a:xfrm>
          <a:prstGeom prst="rect">
            <a:avLst/>
          </a:prstGeom>
          <a:noFill/>
          <a:ln/>
        </p:spPr>
        <p:txBody>
          <a:bodyPr wrap="none" lIns="0" tIns="0" rIns="0" bIns="0" rtlCol="0" anchor="t"/>
          <a:lstStyle/>
          <a:p>
            <a:pPr marL="0" indent="0" algn="l">
              <a:lnSpc>
                <a:spcPts val="2050"/>
              </a:lnSpc>
              <a:buNone/>
            </a:pPr>
            <a:r>
              <a:rPr lang="en-US" sz="1650" dirty="0">
                <a:solidFill>
                  <a:srgbClr val="D9E1FF"/>
                </a:solidFill>
                <a:latin typeface="Kanit" pitchFamily="34" charset="0"/>
                <a:ea typeface="Kanit" pitchFamily="34" charset="-122"/>
                <a:cs typeface="Kanit" pitchFamily="34" charset="-120"/>
              </a:rPr>
              <a:t>Impact Assessment</a:t>
            </a:r>
            <a:endParaRPr lang="en-US" sz="1650" dirty="0"/>
          </a:p>
        </p:txBody>
      </p:sp>
      <p:sp>
        <p:nvSpPr>
          <p:cNvPr id="18" name="Text 16"/>
          <p:cNvSpPr/>
          <p:nvPr/>
        </p:nvSpPr>
        <p:spPr>
          <a:xfrm>
            <a:off x="7493318" y="6024205"/>
            <a:ext cx="6424255" cy="570309"/>
          </a:xfrm>
          <a:prstGeom prst="rect">
            <a:avLst/>
          </a:prstGeom>
          <a:noFill/>
          <a:ln/>
        </p:spPr>
        <p:txBody>
          <a:bodyPr wrap="square" lIns="0" tIns="0" rIns="0" bIns="0" rtlCol="0" anchor="t"/>
          <a:lstStyle/>
          <a:p>
            <a:pPr marL="285750" indent="-285750" algn="l">
              <a:lnSpc>
                <a:spcPts val="2200"/>
              </a:lnSpc>
              <a:buFont typeface="Arial" panose="020B0604020202020204" pitchFamily="34" charset="0"/>
              <a:buChar char="•"/>
            </a:pPr>
            <a:r>
              <a:rPr lang="en-US" sz="1400" b="1" dirty="0">
                <a:solidFill>
                  <a:srgbClr val="D9E1FF"/>
                </a:solidFill>
                <a:latin typeface="Martel Sans Light" pitchFamily="34" charset="0"/>
                <a:ea typeface="Martel Sans Light" pitchFamily="34" charset="-122"/>
                <a:cs typeface="Martel Sans Light" pitchFamily="34" charset="-120"/>
              </a:rPr>
              <a:t>Scalability and Efficiency</a:t>
            </a:r>
            <a:r>
              <a:rPr lang="en-US" sz="1400" dirty="0">
                <a:solidFill>
                  <a:srgbClr val="D9E1FF"/>
                </a:solidFill>
                <a:latin typeface="Martel Sans Light" pitchFamily="34" charset="0"/>
                <a:ea typeface="Martel Sans Light" pitchFamily="34" charset="-122"/>
                <a:cs typeface="Martel Sans Light" pitchFamily="34" charset="-120"/>
              </a:rPr>
              <a:t>: Assessed the model's capability to process large datasets and deliver insights efficiently in a big data environment.</a:t>
            </a:r>
            <a:endParaRPr lang="en-US" sz="1400" dirty="0"/>
          </a:p>
        </p:txBody>
      </p:sp>
      <p:sp>
        <p:nvSpPr>
          <p:cNvPr id="19" name="Text 17"/>
          <p:cNvSpPr/>
          <p:nvPr/>
        </p:nvSpPr>
        <p:spPr>
          <a:xfrm>
            <a:off x="7493318" y="6701433"/>
            <a:ext cx="6335195" cy="855464"/>
          </a:xfrm>
          <a:prstGeom prst="rect">
            <a:avLst/>
          </a:prstGeom>
          <a:noFill/>
          <a:ln/>
        </p:spPr>
        <p:txBody>
          <a:bodyPr wrap="square" lIns="0" tIns="0" rIns="0" bIns="0" rtlCol="0" anchor="t"/>
          <a:lstStyle/>
          <a:p>
            <a:pPr marL="0" indent="0" algn="l">
              <a:lnSpc>
                <a:spcPts val="2200"/>
              </a:lnSpc>
              <a:buNone/>
            </a:pP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Text 0"/>
          <p:cNvSpPr/>
          <p:nvPr/>
        </p:nvSpPr>
        <p:spPr>
          <a:xfrm>
            <a:off x="548357" y="492532"/>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Result Summary </a:t>
            </a:r>
            <a:endParaRPr lang="en-US" sz="4400" dirty="0"/>
          </a:p>
        </p:txBody>
      </p:sp>
      <p:pic>
        <p:nvPicPr>
          <p:cNvPr id="3" name="Image 0" descr="preencoded.png"/>
          <p:cNvPicPr>
            <a:picLocks noChangeAspect="1"/>
          </p:cNvPicPr>
          <p:nvPr/>
        </p:nvPicPr>
        <p:blipFill>
          <a:blip r:embed="rId3"/>
          <a:stretch>
            <a:fillRect/>
          </a:stretch>
        </p:blipFill>
        <p:spPr>
          <a:xfrm>
            <a:off x="548357" y="1666139"/>
            <a:ext cx="6474902" cy="5429142"/>
          </a:xfrm>
          <a:prstGeom prst="rect">
            <a:avLst/>
          </a:prstGeom>
        </p:spPr>
      </p:pic>
      <p:sp>
        <p:nvSpPr>
          <p:cNvPr id="4" name="Text 1"/>
          <p:cNvSpPr/>
          <p:nvPr/>
        </p:nvSpPr>
        <p:spPr>
          <a:xfrm>
            <a:off x="837724" y="5988606"/>
            <a:ext cx="6185535" cy="383024"/>
          </a:xfrm>
          <a:prstGeom prst="rect">
            <a:avLst/>
          </a:prstGeom>
          <a:noFill/>
          <a:ln/>
        </p:spPr>
        <p:txBody>
          <a:bodyPr wrap="none" lIns="0" tIns="0" rIns="0" bIns="0" rtlCol="0" anchor="t"/>
          <a:lstStyle/>
          <a:p>
            <a:pPr marL="0" indent="0">
              <a:lnSpc>
                <a:spcPts val="3000"/>
              </a:lnSpc>
              <a:buNone/>
            </a:pPr>
            <a:endParaRPr lang="en-US" sz="1850" dirty="0"/>
          </a:p>
        </p:txBody>
      </p:sp>
      <p:pic>
        <p:nvPicPr>
          <p:cNvPr id="5" name="Image 1" descr="preencoded.png"/>
          <p:cNvPicPr>
            <a:picLocks noChangeAspect="1"/>
          </p:cNvPicPr>
          <p:nvPr/>
        </p:nvPicPr>
        <p:blipFill>
          <a:blip r:embed="rId4"/>
          <a:stretch>
            <a:fillRect/>
          </a:stretch>
        </p:blipFill>
        <p:spPr>
          <a:xfrm>
            <a:off x="7614760" y="1666139"/>
            <a:ext cx="6474901" cy="5429142"/>
          </a:xfrm>
          <a:prstGeom prst="rect">
            <a:avLst/>
          </a:prstGeom>
        </p:spPr>
      </p:pic>
      <p:sp>
        <p:nvSpPr>
          <p:cNvPr id="6" name="Text 2"/>
          <p:cNvSpPr/>
          <p:nvPr/>
        </p:nvSpPr>
        <p:spPr>
          <a:xfrm>
            <a:off x="7614761" y="5987296"/>
            <a:ext cx="6185535"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7" name="Text 3"/>
          <p:cNvSpPr/>
          <p:nvPr/>
        </p:nvSpPr>
        <p:spPr>
          <a:xfrm>
            <a:off x="837724" y="6856214"/>
            <a:ext cx="12954952" cy="383024"/>
          </a:xfrm>
          <a:prstGeom prst="rect">
            <a:avLst/>
          </a:prstGeom>
          <a:noFill/>
          <a:ln/>
        </p:spPr>
        <p:txBody>
          <a:bodyPr wrap="none" lIns="0" tIns="0" rIns="0" bIns="0" rtlCol="0" anchor="t"/>
          <a:lstStyle/>
          <a:p>
            <a:pPr marL="0" indent="0">
              <a:lnSpc>
                <a:spcPts val="3000"/>
              </a:lnSpc>
              <a:buNone/>
            </a:pP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10">
    <p:spTree>
      <p:nvGrpSpPr>
        <p:cNvPr id="1" name=""/>
        <p:cNvGrpSpPr/>
        <p:nvPr/>
      </p:nvGrpSpPr>
      <p:grpSpPr>
        <a:xfrm>
          <a:off x="0" y="0"/>
          <a:ext cx="0" cy="0"/>
          <a:chOff x="0" y="0"/>
          <a:chExt cx="0" cy="0"/>
        </a:xfrm>
      </p:grpSpPr>
      <p:sp>
        <p:nvSpPr>
          <p:cNvPr id="2" name="Text 0"/>
          <p:cNvSpPr/>
          <p:nvPr/>
        </p:nvSpPr>
        <p:spPr>
          <a:xfrm>
            <a:off x="809982" y="844629"/>
            <a:ext cx="13010436" cy="370284"/>
          </a:xfrm>
          <a:prstGeom prst="rect">
            <a:avLst/>
          </a:prstGeom>
          <a:noFill/>
          <a:ln/>
        </p:spPr>
        <p:txBody>
          <a:bodyPr wrap="none" lIns="0" tIns="0" rIns="0" bIns="0" rtlCol="0" anchor="t"/>
          <a:lstStyle/>
          <a:p>
            <a:pPr marL="0" indent="0">
              <a:lnSpc>
                <a:spcPts val="2900"/>
              </a:lnSpc>
              <a:buNone/>
            </a:pPr>
            <a:endParaRPr lang="en-US" sz="1800" dirty="0"/>
          </a:p>
        </p:txBody>
      </p:sp>
      <p:pic>
        <p:nvPicPr>
          <p:cNvPr id="3" name="Image 0" descr="preencoded.png"/>
          <p:cNvPicPr>
            <a:picLocks noChangeAspect="1"/>
          </p:cNvPicPr>
          <p:nvPr/>
        </p:nvPicPr>
        <p:blipFill>
          <a:blip r:embed="rId3"/>
          <a:stretch>
            <a:fillRect/>
          </a:stretch>
        </p:blipFill>
        <p:spPr>
          <a:xfrm>
            <a:off x="405115" y="547449"/>
            <a:ext cx="4629872" cy="4128723"/>
          </a:xfrm>
          <a:prstGeom prst="rect">
            <a:avLst/>
          </a:prstGeom>
        </p:spPr>
      </p:pic>
      <p:sp>
        <p:nvSpPr>
          <p:cNvPr id="4" name="Text 1"/>
          <p:cNvSpPr/>
          <p:nvPr/>
        </p:nvSpPr>
        <p:spPr>
          <a:xfrm>
            <a:off x="809982" y="4170402"/>
            <a:ext cx="3959900" cy="370284"/>
          </a:xfrm>
          <a:prstGeom prst="rect">
            <a:avLst/>
          </a:prstGeom>
          <a:noFill/>
          <a:ln/>
        </p:spPr>
        <p:txBody>
          <a:bodyPr wrap="none" lIns="0" tIns="0" rIns="0" bIns="0" rtlCol="0" anchor="t"/>
          <a:lstStyle/>
          <a:p>
            <a:pPr marL="0" indent="0">
              <a:lnSpc>
                <a:spcPts val="2900"/>
              </a:lnSpc>
              <a:buNone/>
            </a:pPr>
            <a:endParaRPr lang="en-US" sz="1800" dirty="0"/>
          </a:p>
        </p:txBody>
      </p:sp>
      <p:pic>
        <p:nvPicPr>
          <p:cNvPr id="5" name="Image 1" descr="preencoded.png"/>
          <p:cNvPicPr>
            <a:picLocks noChangeAspect="1"/>
          </p:cNvPicPr>
          <p:nvPr/>
        </p:nvPicPr>
        <p:blipFill>
          <a:blip r:embed="rId4"/>
          <a:stretch>
            <a:fillRect/>
          </a:stretch>
        </p:blipFill>
        <p:spPr>
          <a:xfrm>
            <a:off x="5342096" y="547450"/>
            <a:ext cx="4238696" cy="4128722"/>
          </a:xfrm>
          <a:prstGeom prst="rect">
            <a:avLst/>
          </a:prstGeom>
        </p:spPr>
      </p:pic>
      <p:sp>
        <p:nvSpPr>
          <p:cNvPr id="6" name="Text 2"/>
          <p:cNvSpPr/>
          <p:nvPr/>
        </p:nvSpPr>
        <p:spPr>
          <a:xfrm>
            <a:off x="5342096" y="4144566"/>
            <a:ext cx="3959900" cy="370284"/>
          </a:xfrm>
          <a:prstGeom prst="rect">
            <a:avLst/>
          </a:prstGeom>
          <a:noFill/>
          <a:ln/>
        </p:spPr>
        <p:txBody>
          <a:bodyPr wrap="none" lIns="0" tIns="0" rIns="0" bIns="0" rtlCol="0" anchor="t"/>
          <a:lstStyle/>
          <a:p>
            <a:pPr marL="0" indent="0">
              <a:lnSpc>
                <a:spcPts val="2900"/>
              </a:lnSpc>
              <a:buNone/>
            </a:pPr>
            <a:endParaRPr lang="en-US" sz="1800" dirty="0"/>
          </a:p>
        </p:txBody>
      </p:sp>
      <p:pic>
        <p:nvPicPr>
          <p:cNvPr id="7" name="Image 2" descr="preencoded.png"/>
          <p:cNvPicPr>
            <a:picLocks noChangeAspect="1"/>
          </p:cNvPicPr>
          <p:nvPr/>
        </p:nvPicPr>
        <p:blipFill>
          <a:blip r:embed="rId5"/>
          <a:stretch>
            <a:fillRect/>
          </a:stretch>
        </p:blipFill>
        <p:spPr>
          <a:xfrm>
            <a:off x="9887902" y="547451"/>
            <a:ext cx="4337384" cy="4128722"/>
          </a:xfrm>
          <a:prstGeom prst="rect">
            <a:avLst/>
          </a:prstGeom>
        </p:spPr>
      </p:pic>
      <p:sp>
        <p:nvSpPr>
          <p:cNvPr id="8" name="Text 3"/>
          <p:cNvSpPr/>
          <p:nvPr/>
        </p:nvSpPr>
        <p:spPr>
          <a:xfrm>
            <a:off x="9874210" y="4053721"/>
            <a:ext cx="3959900" cy="370284"/>
          </a:xfrm>
          <a:prstGeom prst="rect">
            <a:avLst/>
          </a:prstGeom>
          <a:noFill/>
          <a:ln/>
        </p:spPr>
        <p:txBody>
          <a:bodyPr wrap="none" lIns="0" tIns="0" rIns="0" bIns="0" rtlCol="0" anchor="t"/>
          <a:lstStyle/>
          <a:p>
            <a:pPr marL="0" indent="0">
              <a:lnSpc>
                <a:spcPts val="2900"/>
              </a:lnSpc>
              <a:buNone/>
            </a:pPr>
            <a:endParaRPr lang="en-US" sz="1800" dirty="0"/>
          </a:p>
        </p:txBody>
      </p:sp>
      <p:sp>
        <p:nvSpPr>
          <p:cNvPr id="9" name="Text 4"/>
          <p:cNvSpPr/>
          <p:nvPr/>
        </p:nvSpPr>
        <p:spPr>
          <a:xfrm>
            <a:off x="405114" y="4999315"/>
            <a:ext cx="13820171" cy="1481138"/>
          </a:xfrm>
          <a:prstGeom prst="rect">
            <a:avLst/>
          </a:prstGeom>
          <a:noFill/>
          <a:ln/>
        </p:spPr>
        <p:txBody>
          <a:bodyPr wrap="square" lIns="0" tIns="0" rIns="0" bIns="0" rtlCol="0" anchor="t"/>
          <a:lstStyle/>
          <a:p>
            <a:pPr marL="342900" indent="-342900" algn="just">
              <a:lnSpc>
                <a:spcPts val="2900"/>
              </a:lnSpc>
              <a:buSzPct val="100000"/>
              <a:buFont typeface="+mj-lt"/>
              <a:buAutoNum type="arabicPeriod"/>
            </a:pPr>
            <a:r>
              <a:rPr lang="en-US" sz="1800" b="1" dirty="0">
                <a:solidFill>
                  <a:srgbClr val="D9E1FF"/>
                </a:solidFill>
                <a:latin typeface="Martel Sans Light" pitchFamily="34" charset="0"/>
                <a:ea typeface="Martel Sans Light" pitchFamily="34" charset="-122"/>
                <a:cs typeface="Martel Sans Light" pitchFamily="34" charset="-120"/>
              </a:rPr>
              <a:t>Model Accuracy Across Boroughs:</a:t>
            </a:r>
            <a:r>
              <a:rPr lang="en-US" sz="1800" dirty="0">
                <a:solidFill>
                  <a:srgbClr val="D9E1FF"/>
                </a:solidFill>
                <a:latin typeface="Martel Sans Light" pitchFamily="34" charset="0"/>
                <a:ea typeface="Martel Sans Light" pitchFamily="34" charset="-122"/>
                <a:cs typeface="Martel Sans Light" pitchFamily="34" charset="-120"/>
              </a:rPr>
              <a:t> The forecasting model demonstrates strong alignment between actual and predicted daily accident counts across all boroughs, with notable consistency in Staten Island due to its lower accident variability. However, higher accident boroughs like Brooklyn and Manhattan show increased variability in predictions.</a:t>
            </a:r>
            <a:endParaRPr lang="en-US" sz="1800" dirty="0"/>
          </a:p>
        </p:txBody>
      </p:sp>
      <p:sp>
        <p:nvSpPr>
          <p:cNvPr id="10" name="Text 5"/>
          <p:cNvSpPr/>
          <p:nvPr/>
        </p:nvSpPr>
        <p:spPr>
          <a:xfrm>
            <a:off x="405114" y="6579750"/>
            <a:ext cx="13820171" cy="1110853"/>
          </a:xfrm>
          <a:prstGeom prst="rect">
            <a:avLst/>
          </a:prstGeom>
          <a:noFill/>
          <a:ln/>
        </p:spPr>
        <p:txBody>
          <a:bodyPr wrap="square" lIns="0" tIns="0" rIns="0" bIns="0" rtlCol="0" anchor="t"/>
          <a:lstStyle/>
          <a:p>
            <a:pPr marL="342900" indent="-342900" algn="just">
              <a:lnSpc>
                <a:spcPts val="2900"/>
              </a:lnSpc>
              <a:buSzPct val="100000"/>
              <a:buFont typeface="+mj-lt"/>
              <a:buAutoNum type="arabicPeriod" startAt="2"/>
            </a:pPr>
            <a:r>
              <a:rPr lang="en-US" sz="1800" b="1" dirty="0">
                <a:solidFill>
                  <a:srgbClr val="D9E1FF"/>
                </a:solidFill>
                <a:latin typeface="Martel Sans Light" pitchFamily="34" charset="0"/>
                <a:ea typeface="Martel Sans Light" pitchFamily="34" charset="-122"/>
                <a:cs typeface="Martel Sans Light" pitchFamily="34" charset="-120"/>
              </a:rPr>
              <a:t>Performance Insights:</a:t>
            </a:r>
            <a:r>
              <a:rPr lang="en-US" sz="1800" dirty="0">
                <a:solidFill>
                  <a:srgbClr val="D9E1FF"/>
                </a:solidFill>
                <a:latin typeface="Martel Sans Light" pitchFamily="34" charset="0"/>
                <a:ea typeface="Martel Sans Light" pitchFamily="34" charset="-122"/>
                <a:cs typeface="Martel Sans Light" pitchFamily="34" charset="-120"/>
              </a:rPr>
              <a:t> The model effectively captures overall trends, but slight underestimations or overestimations occur at extreme values, particularly in boroughs with wider accident ranges, suggesting room for refinement in addressing outliers or higher variability regions.</a:t>
            </a:r>
            <a:endParaRPr lang="en-US" sz="1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774</Words>
  <Application>Microsoft Office PowerPoint</Application>
  <PresentationFormat>Custom</PresentationFormat>
  <Paragraphs>74</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Martel Sans Light</vt:lpstr>
      <vt:lpstr>Arial</vt:lpstr>
      <vt:lpstr>Kanit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Neha Sharma</cp:lastModifiedBy>
  <cp:revision>6</cp:revision>
  <dcterms:created xsi:type="dcterms:W3CDTF">2024-12-04T03:23:28Z</dcterms:created>
  <dcterms:modified xsi:type="dcterms:W3CDTF">2024-12-05T03:50:51Z</dcterms:modified>
</cp:coreProperties>
</file>